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2" r:id="rId6"/>
    <p:sldId id="260" r:id="rId7"/>
    <p:sldId id="261"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13" autoAdjust="0"/>
    <p:restoredTop sz="94660"/>
  </p:normalViewPr>
  <p:slideViewPr>
    <p:cSldViewPr>
      <p:cViewPr varScale="1">
        <p:scale>
          <a:sx n="69" d="100"/>
          <a:sy n="69" d="100"/>
        </p:scale>
        <p:origin x="-1410"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09.10.2016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C71EC6-210F-42DE-9C53-41977AD35B3D}" type="datetimeFigureOut">
              <a:rPr lang="ru-RU" smtClean="0"/>
              <a:t>09.10.2016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09.10.2016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09.10.2016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09.10.2016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09.10.2016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09.10.2016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09.10.2016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09.10.2016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09.10.2016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09.10.2016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B4C71EC6-210F-42DE-9C53-41977AD35B3D}" type="datetimeFigureOut">
              <a:rPr lang="ru-RU" smtClean="0"/>
              <a:t>09.10.2016</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p:txBody>
          <a:bodyPr/>
          <a:lstStyle/>
          <a:p>
            <a:endParaRPr lang="ru-RU"/>
          </a:p>
        </p:txBody>
      </p:sp>
      <p:sp>
        <p:nvSpPr>
          <p:cNvPr id="2" name="Заголовок 1"/>
          <p:cNvSpPr>
            <a:spLocks noGrp="1"/>
          </p:cNvSpPr>
          <p:nvPr>
            <p:ph type="ctrTitle"/>
          </p:nvPr>
        </p:nvSpPr>
        <p:spPr/>
        <p:txBody>
          <a:bodyPr/>
          <a:lstStyle/>
          <a:p>
            <a:endParaRPr lang="ru-RU"/>
          </a:p>
        </p:txBody>
      </p:sp>
      <p:pic>
        <p:nvPicPr>
          <p:cNvPr id="1026" name="Picture 2" descr="C:\Users\Детский сад №92_13\Desktop\МОИ ДОКУМЕНТЫ\РАБОТА С РОДИТЕЛЯМИ\компьют зависимость\roditelyam-prochitayut-lekcii-ob-opasnosti-kompyuternoj-zavisimost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91" y="744"/>
            <a:ext cx="914400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18022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3"/>
          </p:nvPr>
        </p:nvSpPr>
        <p:spPr/>
        <p:txBody>
          <a:bodyPr/>
          <a:lstStyle/>
          <a:p>
            <a:endParaRPr lang="ru-RU"/>
          </a:p>
        </p:txBody>
      </p:sp>
      <p:pic>
        <p:nvPicPr>
          <p:cNvPr id="2050" name="Picture 2" descr="C:\Users\Детский сад №92_13\Desktop\МОИ ДОКУМЕНТЫ\РАБОТА С РОДИТЕЛЯМИ\компьют зависимость\2157-215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60648"/>
            <a:ext cx="7992889" cy="6269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68548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sz="quarter" idx="13"/>
          </p:nvPr>
        </p:nvSpPr>
        <p:spPr/>
        <p:txBody>
          <a:bodyPr/>
          <a:lstStyle/>
          <a:p>
            <a:endParaRPr lang="ru-RU"/>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10" y="260648"/>
            <a:ext cx="8886378" cy="6264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3319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3"/>
          </p:nvPr>
        </p:nvSpPr>
        <p:spPr/>
        <p:txBody>
          <a:bodyPr/>
          <a:lstStyle/>
          <a:p>
            <a:endParaRPr lang="ru-RU"/>
          </a:p>
        </p:txBody>
      </p:sp>
      <p:pic>
        <p:nvPicPr>
          <p:cNvPr id="4098" name="Picture 2" descr="C:\Users\Детский сад №92_13\Desktop\МОИ ДОКУМЕНТЫ\РАБОТА С РОДИТЕЛЯМИ\компьют зависимость\Compyuternaja-zavisimos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620" y="188640"/>
            <a:ext cx="8544948" cy="6408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49187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3"/>
          </p:nvPr>
        </p:nvSpPr>
        <p:spPr/>
        <p:txBody>
          <a:bodyPr/>
          <a:lstStyle/>
          <a:p>
            <a:endParaRPr lang="ru-RU"/>
          </a:p>
        </p:txBody>
      </p:sp>
      <p:pic>
        <p:nvPicPr>
          <p:cNvPr id="5122" name="Picture 2" descr="C:\Users\Детский сад №92_13\Desktop\МОИ ДОКУМЕНТЫ\РАБОТА С РОДИТЕЛЯМИ\компьют зависимость\kom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60648"/>
            <a:ext cx="8574170" cy="6220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50912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3"/>
          </p:nvPr>
        </p:nvSpPr>
        <p:spPr/>
        <p:txBody>
          <a:bodyPr/>
          <a:lstStyle/>
          <a:p>
            <a:endParaRPr lang="ru-RU"/>
          </a:p>
        </p:txBody>
      </p:sp>
      <p:pic>
        <p:nvPicPr>
          <p:cNvPr id="6146" name="Picture 2" descr="C:\Users\Детский сад №92_13\Desktop\МОИ ДОКУМЕНТЫ\РАБОТА С РОДИТЕЛЯМИ\компьют зависимость\kak-izbavit-rebenka-ot-kompyuternoy-zavisimosti-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1" y="260648"/>
            <a:ext cx="8640960" cy="6364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48019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3"/>
          </p:nvPr>
        </p:nvSpPr>
        <p:spPr/>
        <p:txBody>
          <a:bodyPr/>
          <a:lstStyle/>
          <a:p>
            <a:endParaRPr lang="ru-RU"/>
          </a:p>
        </p:txBody>
      </p:sp>
      <p:pic>
        <p:nvPicPr>
          <p:cNvPr id="7170" name="Picture 2" descr="C:\Users\Детский сад №92_13\Desktop\МОИ ДОКУМЕНТЫ\РАБОТА С РОДИТЕЛЯМИ\компьют зависимость\zavisimost-678x33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38" y="327024"/>
            <a:ext cx="8610600" cy="6054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74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8194" name="Picture 2" descr="C:\Users\Детский сад №92_13\Desktop\МОИ ДОКУМЕНТЫ\РАБОТА С РОДИТЕЛЯМИ\компьют зависимость\img5.jp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251520" y="201372"/>
            <a:ext cx="8568952" cy="6426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99364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3"/>
          </p:nvPr>
        </p:nvSpPr>
        <p:spPr>
          <a:xfrm>
            <a:off x="539552" y="332656"/>
            <a:ext cx="8064896" cy="6048672"/>
          </a:xfrm>
        </p:spPr>
        <p:txBody>
          <a:bodyPr>
            <a:normAutofit/>
          </a:bodyPr>
          <a:lstStyle/>
          <a:p>
            <a:pPr marL="45720" indent="0">
              <a:buNone/>
            </a:pPr>
            <a:r>
              <a:rPr lang="ru-RU" b="1" dirty="0"/>
              <a:t>Причины компьютерной зависимости</a:t>
            </a:r>
            <a:r>
              <a:rPr lang="ru-RU" dirty="0"/>
              <a:t>:</a:t>
            </a:r>
          </a:p>
          <a:p>
            <a:pPr marL="45720" indent="0">
              <a:buNone/>
            </a:pPr>
            <a:r>
              <a:rPr lang="ru-RU" dirty="0"/>
              <a:t>• отсутствие контроля со стороны родителей, неумение ребенка самостоятельно играть, организовывать свою игру;</a:t>
            </a:r>
          </a:p>
          <a:p>
            <a:pPr marL="45720" indent="0">
              <a:buNone/>
            </a:pPr>
            <a:r>
              <a:rPr lang="ru-RU" dirty="0"/>
              <a:t>• дефицит общения в семье, т. е. стремление заменить компьютером общение с близкими людьми;</a:t>
            </a:r>
          </a:p>
          <a:p>
            <a:pPr marL="45720" indent="0">
              <a:buNone/>
            </a:pPr>
            <a:r>
              <a:rPr lang="ru-RU" dirty="0"/>
              <a:t>• родители не осознают взросление ребенка и не изменяют стиль общения с ним;</a:t>
            </a:r>
          </a:p>
          <a:p>
            <a:pPr marL="45720" indent="0">
              <a:buNone/>
            </a:pPr>
            <a:r>
              <a:rPr lang="ru-RU" dirty="0"/>
              <a:t>• ребенку дома не комфортно, т. к. у него нет личного пространства, где бы он чувствовал себя хозяином;</a:t>
            </a:r>
          </a:p>
          <a:p>
            <a:pPr marL="45720" indent="0">
              <a:buNone/>
            </a:pPr>
            <a:r>
              <a:rPr lang="ru-RU" dirty="0"/>
              <a:t>• низкая самооценка и неуверенность ребенка в своих силах</a:t>
            </a:r>
            <a:r>
              <a:rPr lang="ru-RU" b="1" dirty="0"/>
              <a:t>, </a:t>
            </a:r>
            <a:r>
              <a:rPr lang="ru-RU" dirty="0"/>
              <a:t>зависимость его от мнения окружающих</a:t>
            </a:r>
            <a:r>
              <a:rPr lang="ru-RU" dirty="0" smtClean="0"/>
              <a:t>;</a:t>
            </a:r>
            <a:endParaRPr lang="ru-RU" dirty="0"/>
          </a:p>
          <a:p>
            <a:pPr marL="45720" indent="0">
              <a:buNone/>
            </a:pPr>
            <a:r>
              <a:rPr lang="ru-RU" dirty="0"/>
              <a:t>• незнание правил психогигиены взаимодействия </a:t>
            </a:r>
            <a:r>
              <a:rPr lang="ru-RU" b="1" dirty="0"/>
              <a:t>с </a:t>
            </a:r>
            <a:r>
              <a:rPr lang="ru-RU" dirty="0"/>
              <a:t>компьютером</a:t>
            </a:r>
            <a:r>
              <a:rPr lang="ru-RU" b="1" dirty="0"/>
              <a:t>.</a:t>
            </a:r>
            <a:endParaRPr lang="ru-RU" dirty="0"/>
          </a:p>
        </p:txBody>
      </p:sp>
    </p:spTree>
    <p:extLst>
      <p:ext uri="{BB962C8B-B14F-4D97-AF65-F5344CB8AC3E}">
        <p14:creationId xmlns:p14="http://schemas.microsoft.com/office/powerpoint/2010/main" val="11232607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3"/>
          </p:nvPr>
        </p:nvSpPr>
        <p:spPr>
          <a:xfrm>
            <a:off x="395536" y="332656"/>
            <a:ext cx="8424936" cy="6120680"/>
          </a:xfrm>
        </p:spPr>
        <p:txBody>
          <a:bodyPr>
            <a:normAutofit/>
          </a:bodyPr>
          <a:lstStyle/>
          <a:p>
            <a:pPr marL="45720" indent="0" algn="ctr">
              <a:spcAft>
                <a:spcPts val="0"/>
              </a:spcAft>
              <a:buNone/>
            </a:pPr>
            <a:r>
              <a:rPr lang="ru-RU" sz="2400" b="1" dirty="0">
                <a:solidFill>
                  <a:srgbClr val="333333"/>
                </a:solidFill>
                <a:latin typeface="Calibri"/>
                <a:ea typeface="Times New Roman"/>
                <a:cs typeface="Arial"/>
              </a:rPr>
              <a:t>Последствия</a:t>
            </a:r>
            <a:r>
              <a:rPr lang="ru-RU" sz="2400" dirty="0">
                <a:solidFill>
                  <a:srgbClr val="333333"/>
                </a:solidFill>
                <a:latin typeface="Calibri"/>
                <a:ea typeface="Times New Roman"/>
                <a:cs typeface="Arial"/>
              </a:rPr>
              <a:t> </a:t>
            </a:r>
            <a:r>
              <a:rPr lang="ru-RU" sz="2400" b="1" dirty="0">
                <a:solidFill>
                  <a:srgbClr val="333333"/>
                </a:solidFill>
                <a:latin typeface="Calibri"/>
                <a:ea typeface="Times New Roman"/>
                <a:cs typeface="Arial"/>
              </a:rPr>
              <a:t>компьютерной зависимости</a:t>
            </a:r>
            <a:r>
              <a:rPr lang="ru-RU" sz="2400" dirty="0">
                <a:solidFill>
                  <a:srgbClr val="333333"/>
                </a:solidFill>
                <a:latin typeface="Calibri"/>
                <a:ea typeface="Times New Roman"/>
                <a:cs typeface="Arial"/>
              </a:rPr>
              <a:t> </a:t>
            </a:r>
            <a:r>
              <a:rPr lang="ru-RU" sz="2400" b="1" dirty="0">
                <a:solidFill>
                  <a:srgbClr val="333333"/>
                </a:solidFill>
                <a:latin typeface="Calibri"/>
                <a:ea typeface="Times New Roman"/>
                <a:cs typeface="Arial"/>
              </a:rPr>
              <a:t>для физического здоровья</a:t>
            </a:r>
            <a:r>
              <a:rPr lang="ru-RU" sz="2400" b="1" dirty="0" smtClean="0">
                <a:solidFill>
                  <a:srgbClr val="333333"/>
                </a:solidFill>
                <a:latin typeface="Calibri"/>
                <a:ea typeface="Times New Roman"/>
                <a:cs typeface="Arial"/>
              </a:rPr>
              <a:t>:</a:t>
            </a:r>
            <a:endParaRPr lang="ru-RU" sz="2400" dirty="0">
              <a:latin typeface="Times New Roman"/>
              <a:ea typeface="Times New Roman"/>
            </a:endParaRPr>
          </a:p>
          <a:p>
            <a:pPr marL="45720" indent="0">
              <a:spcAft>
                <a:spcPts val="0"/>
              </a:spcAft>
              <a:buNone/>
            </a:pPr>
            <a:r>
              <a:rPr lang="ru-RU" sz="2400" dirty="0">
                <a:solidFill>
                  <a:srgbClr val="333333"/>
                </a:solidFill>
                <a:latin typeface="Calibri"/>
                <a:ea typeface="Times New Roman"/>
                <a:cs typeface="Arial"/>
              </a:rPr>
              <a:t>• нарушение функций глаз (ухудшение зрения, синдром «сухого глаза</a:t>
            </a:r>
            <a:r>
              <a:rPr lang="ru-RU" sz="2400" dirty="0" smtClean="0">
                <a:solidFill>
                  <a:srgbClr val="333333"/>
                </a:solidFill>
                <a:latin typeface="Calibri"/>
                <a:ea typeface="Times New Roman"/>
                <a:cs typeface="Arial"/>
              </a:rPr>
              <a:t>»);</a:t>
            </a:r>
            <a:endParaRPr lang="ru-RU" sz="2400" dirty="0">
              <a:latin typeface="Times New Roman"/>
              <a:ea typeface="Times New Roman"/>
            </a:endParaRPr>
          </a:p>
          <a:p>
            <a:pPr marL="45720" indent="0">
              <a:spcAft>
                <a:spcPts val="0"/>
              </a:spcAft>
              <a:buNone/>
            </a:pPr>
            <a:r>
              <a:rPr lang="ru-RU" sz="2400" dirty="0">
                <a:solidFill>
                  <a:srgbClr val="333333"/>
                </a:solidFill>
                <a:latin typeface="Calibri"/>
                <a:ea typeface="Times New Roman"/>
                <a:cs typeface="Arial"/>
              </a:rPr>
              <a:t>• опорно-двигательного аппарата (искривление позвоночника, нарушение осанки</a:t>
            </a:r>
            <a:r>
              <a:rPr lang="ru-RU" sz="2400" dirty="0" smtClean="0">
                <a:solidFill>
                  <a:srgbClr val="333333"/>
                </a:solidFill>
                <a:latin typeface="Calibri"/>
                <a:ea typeface="Times New Roman"/>
                <a:cs typeface="Arial"/>
              </a:rPr>
              <a:t>);</a:t>
            </a:r>
            <a:endParaRPr lang="ru-RU" sz="2400" dirty="0">
              <a:latin typeface="Times New Roman"/>
              <a:ea typeface="Times New Roman"/>
            </a:endParaRPr>
          </a:p>
          <a:p>
            <a:pPr marL="45720" indent="0">
              <a:spcAft>
                <a:spcPts val="0"/>
              </a:spcAft>
              <a:buNone/>
            </a:pPr>
            <a:r>
              <a:rPr lang="ru-RU" sz="2400" dirty="0">
                <a:solidFill>
                  <a:srgbClr val="333333"/>
                </a:solidFill>
                <a:latin typeface="Calibri"/>
                <a:ea typeface="Times New Roman"/>
                <a:cs typeface="Arial"/>
              </a:rPr>
              <a:t>• пищеварительной системы (нарушение питания, гастрит, хронические запоры</a:t>
            </a:r>
            <a:r>
              <a:rPr lang="ru-RU" sz="2400" dirty="0" smtClean="0">
                <a:solidFill>
                  <a:srgbClr val="333333"/>
                </a:solidFill>
                <a:latin typeface="Calibri"/>
                <a:ea typeface="Times New Roman"/>
                <a:cs typeface="Arial"/>
              </a:rPr>
              <a:t>);</a:t>
            </a:r>
            <a:endParaRPr lang="ru-RU" sz="2400" dirty="0">
              <a:latin typeface="Times New Roman"/>
              <a:ea typeface="Times New Roman"/>
            </a:endParaRPr>
          </a:p>
          <a:p>
            <a:pPr marL="45720" indent="0">
              <a:spcAft>
                <a:spcPts val="0"/>
              </a:spcAft>
              <a:buNone/>
            </a:pPr>
            <a:r>
              <a:rPr lang="ru-RU" sz="2400" dirty="0">
                <a:solidFill>
                  <a:srgbClr val="333333"/>
                </a:solidFill>
                <a:latin typeface="Calibri"/>
                <a:ea typeface="Times New Roman"/>
                <a:cs typeface="Arial"/>
              </a:rPr>
              <a:t>• общее истощение организма – хроническая усталость вследствие дефицита сна и отдыха. При этом эйфория и возбужденность, вызванные играми, могут маскировать усталость, что становится причиной еще большего утомления организма.</a:t>
            </a:r>
            <a:endParaRPr lang="ru-RU" sz="2400" dirty="0">
              <a:effectLst/>
              <a:latin typeface="Times New Roman"/>
              <a:ea typeface="Times New Roman"/>
            </a:endParaRPr>
          </a:p>
        </p:txBody>
      </p:sp>
    </p:spTree>
    <p:extLst>
      <p:ext uri="{BB962C8B-B14F-4D97-AF65-F5344CB8AC3E}">
        <p14:creationId xmlns:p14="http://schemas.microsoft.com/office/powerpoint/2010/main" val="36000215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3"/>
          </p:nvPr>
        </p:nvSpPr>
        <p:spPr>
          <a:xfrm>
            <a:off x="395536" y="188640"/>
            <a:ext cx="8496944" cy="6408712"/>
          </a:xfrm>
        </p:spPr>
        <p:txBody>
          <a:bodyPr>
            <a:normAutofit fontScale="85000" lnSpcReduction="10000"/>
          </a:bodyPr>
          <a:lstStyle/>
          <a:p>
            <a:pPr marL="45720" indent="0" algn="ctr">
              <a:spcAft>
                <a:spcPts val="0"/>
              </a:spcAft>
              <a:buNone/>
            </a:pPr>
            <a:r>
              <a:rPr lang="ru-RU" sz="2400" b="1" dirty="0">
                <a:solidFill>
                  <a:srgbClr val="333333"/>
                </a:solidFill>
                <a:latin typeface="Calibri"/>
                <a:ea typeface="Times New Roman"/>
                <a:cs typeface="Arial"/>
              </a:rPr>
              <a:t>Последствия</a:t>
            </a:r>
            <a:r>
              <a:rPr lang="ru-RU" sz="2400" dirty="0">
                <a:solidFill>
                  <a:srgbClr val="333333"/>
                </a:solidFill>
                <a:latin typeface="Calibri"/>
                <a:ea typeface="Times New Roman"/>
                <a:cs typeface="Arial"/>
              </a:rPr>
              <a:t> </a:t>
            </a:r>
            <a:r>
              <a:rPr lang="ru-RU" sz="2400" b="1" dirty="0">
                <a:solidFill>
                  <a:srgbClr val="333333"/>
                </a:solidFill>
                <a:latin typeface="Calibri"/>
                <a:ea typeface="Times New Roman"/>
                <a:cs typeface="Arial"/>
              </a:rPr>
              <a:t>компьютерной зависимости</a:t>
            </a:r>
            <a:r>
              <a:rPr lang="ru-RU" sz="2400" dirty="0">
                <a:solidFill>
                  <a:srgbClr val="333333"/>
                </a:solidFill>
                <a:latin typeface="Calibri"/>
                <a:ea typeface="Times New Roman"/>
                <a:cs typeface="Arial"/>
              </a:rPr>
              <a:t> </a:t>
            </a:r>
            <a:r>
              <a:rPr lang="ru-RU" sz="2400" b="1" dirty="0">
                <a:solidFill>
                  <a:srgbClr val="333333"/>
                </a:solidFill>
                <a:latin typeface="Calibri"/>
                <a:ea typeface="Times New Roman"/>
                <a:cs typeface="Arial"/>
              </a:rPr>
              <a:t>для психического здоровья</a:t>
            </a:r>
            <a:r>
              <a:rPr lang="ru-RU" sz="2400" b="1" dirty="0" smtClean="0">
                <a:solidFill>
                  <a:srgbClr val="333333"/>
                </a:solidFill>
                <a:latin typeface="Calibri"/>
                <a:ea typeface="Times New Roman"/>
                <a:cs typeface="Arial"/>
              </a:rPr>
              <a:t>:</a:t>
            </a:r>
            <a:endParaRPr lang="ru-RU" sz="2400" dirty="0" smtClean="0">
              <a:latin typeface="Times New Roman"/>
              <a:ea typeface="Times New Roman"/>
            </a:endParaRPr>
          </a:p>
          <a:p>
            <a:pPr marL="45720" indent="0" algn="ctr">
              <a:spcAft>
                <a:spcPts val="0"/>
              </a:spcAft>
              <a:buNone/>
            </a:pPr>
            <a:endParaRPr lang="ru-RU" sz="2400" dirty="0">
              <a:latin typeface="Times New Roman"/>
              <a:ea typeface="Times New Roman"/>
            </a:endParaRPr>
          </a:p>
          <a:p>
            <a:pPr algn="just">
              <a:spcAft>
                <a:spcPts val="0"/>
              </a:spcAft>
            </a:pPr>
            <a:r>
              <a:rPr lang="ru-RU" sz="2400" dirty="0">
                <a:solidFill>
                  <a:srgbClr val="252324"/>
                </a:solidFill>
                <a:latin typeface="Calibri"/>
                <a:ea typeface="Times New Roman"/>
              </a:rPr>
              <a:t>Ребенок в компьютерной игре может одновременно, и «выплеснуть» свою агрессию на виртуальных персонажей, и укрыться от безрадостной для него реальности. За неимением других средств выражения своих мыслей и энергии они обращаются к компьютеру и компьютерным играм, которые создают иллюзию реальности безграничных возможностей, лишенной ответственности. Такая иллюзия оказывает разрушительное действие на психику детей. И в результате этого прослеживаются эмоциональные нарушения у детей старшего дошкольного возраста:</a:t>
            </a:r>
            <a:endParaRPr lang="ru-RU" sz="2400" dirty="0">
              <a:latin typeface="Times New Roman"/>
              <a:ea typeface="Times New Roman"/>
            </a:endParaRPr>
          </a:p>
          <a:p>
            <a:pPr algn="just">
              <a:spcAft>
                <a:spcPts val="0"/>
              </a:spcAft>
            </a:pPr>
            <a:r>
              <a:rPr lang="ru-RU" sz="2400" dirty="0">
                <a:solidFill>
                  <a:srgbClr val="252324"/>
                </a:solidFill>
                <a:latin typeface="Calibri"/>
                <a:ea typeface="Times New Roman"/>
              </a:rPr>
              <a:t> </a:t>
            </a:r>
            <a:r>
              <a:rPr lang="ru-RU" sz="2400" dirty="0">
                <a:solidFill>
                  <a:srgbClr val="333333"/>
                </a:solidFill>
                <a:latin typeface="Calibri"/>
                <a:ea typeface="Times New Roman"/>
                <a:cs typeface="Arial"/>
              </a:rPr>
              <a:t>• </a:t>
            </a:r>
            <a:r>
              <a:rPr lang="ru-RU" sz="2400" dirty="0">
                <a:solidFill>
                  <a:srgbClr val="252324"/>
                </a:solidFill>
                <a:latin typeface="Calibri"/>
                <a:ea typeface="Times New Roman"/>
              </a:rPr>
              <a:t>У дошкольников выявляются затруднения в общении со сверстниками и взрослыми: неуравновешенность, возбудимость, бурные аффективные реакции (гнев, истерический плач, демонстрация обиды), которые сопровождаются соматическими изменениями (покраснение, усиление потоотделения и т.д.); негативизм, упрямство, конфликтность, жестокость, устойчивое негативное отношение к общению, </a:t>
            </a:r>
            <a:r>
              <a:rPr lang="ru-RU" sz="2400" dirty="0" err="1">
                <a:solidFill>
                  <a:srgbClr val="252324"/>
                </a:solidFill>
                <a:latin typeface="Calibri"/>
                <a:ea typeface="Times New Roman"/>
              </a:rPr>
              <a:t>застревание</a:t>
            </a:r>
            <a:r>
              <a:rPr lang="ru-RU" sz="2400" dirty="0">
                <a:solidFill>
                  <a:srgbClr val="252324"/>
                </a:solidFill>
                <a:latin typeface="Calibri"/>
                <a:ea typeface="Times New Roman"/>
              </a:rPr>
              <a:t> на отрицательных эмоциях, эмоциональная холодность, отчуждение, скрывающее неуверенность в своих силах.</a:t>
            </a:r>
            <a:endParaRPr lang="ru-RU" sz="2400" dirty="0">
              <a:latin typeface="Times New Roman"/>
              <a:ea typeface="Times New Roman"/>
            </a:endParaRPr>
          </a:p>
          <a:p>
            <a:pPr algn="just">
              <a:spcAft>
                <a:spcPts val="0"/>
              </a:spcAft>
            </a:pPr>
            <a:r>
              <a:rPr lang="ru-RU" sz="2400" dirty="0">
                <a:solidFill>
                  <a:srgbClr val="333333"/>
                </a:solidFill>
                <a:latin typeface="Calibri"/>
                <a:ea typeface="Times New Roman"/>
                <a:cs typeface="Arial"/>
              </a:rPr>
              <a:t>• </a:t>
            </a:r>
            <a:r>
              <a:rPr lang="ru-RU" sz="2400" dirty="0">
                <a:solidFill>
                  <a:srgbClr val="252324"/>
                </a:solidFill>
                <a:latin typeface="Calibri"/>
                <a:ea typeface="Times New Roman"/>
              </a:rPr>
              <a:t>В последнее годы родители и педагоги все больше жалуются на задержки речевого развития — дети позже начинают говорить, мало и плохо разговаривают, их речь бедна и примитивна. Специальная логопедическая помощь нужна практически каждой группе детского сада.</a:t>
            </a:r>
            <a:endParaRPr lang="ru-RU" sz="2400" dirty="0">
              <a:effectLst/>
              <a:latin typeface="Times New Roman"/>
              <a:ea typeface="Times New Roman"/>
            </a:endParaRPr>
          </a:p>
        </p:txBody>
      </p:sp>
    </p:spTree>
    <p:extLst>
      <p:ext uri="{BB962C8B-B14F-4D97-AF65-F5344CB8AC3E}">
        <p14:creationId xmlns:p14="http://schemas.microsoft.com/office/powerpoint/2010/main" val="29913725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3"/>
          </p:nvPr>
        </p:nvSpPr>
        <p:spPr>
          <a:xfrm>
            <a:off x="179512" y="188640"/>
            <a:ext cx="8784976" cy="6480720"/>
          </a:xfrm>
        </p:spPr>
        <p:txBody>
          <a:bodyPr>
            <a:normAutofit fontScale="70000" lnSpcReduction="20000"/>
          </a:bodyPr>
          <a:lstStyle/>
          <a:p>
            <a:pPr indent="0" algn="ctr">
              <a:lnSpc>
                <a:spcPct val="115000"/>
              </a:lnSpc>
              <a:spcAft>
                <a:spcPts val="0"/>
              </a:spcAft>
              <a:buNone/>
            </a:pPr>
            <a:r>
              <a:rPr lang="ru-RU" sz="2400" b="1" dirty="0">
                <a:solidFill>
                  <a:srgbClr val="000000"/>
                </a:solidFill>
                <a:latin typeface="Calibri"/>
                <a:ea typeface="Times New Roman"/>
                <a:cs typeface="Times New Roman"/>
              </a:rPr>
              <a:t>Как определить степень зависимости ребенка от компьютера</a:t>
            </a:r>
            <a:endParaRPr lang="ru-RU" sz="2000" dirty="0">
              <a:latin typeface="Calibri"/>
              <a:ea typeface="Calibri"/>
              <a:cs typeface="Times New Roman"/>
            </a:endParaRPr>
          </a:p>
          <a:p>
            <a:pPr indent="0" algn="ctr">
              <a:lnSpc>
                <a:spcPct val="115000"/>
              </a:lnSpc>
              <a:spcAft>
                <a:spcPts val="0"/>
              </a:spcAft>
              <a:buNone/>
            </a:pPr>
            <a:endParaRPr lang="ru-RU" sz="2000" dirty="0">
              <a:latin typeface="Calibri"/>
              <a:ea typeface="Calibri"/>
              <a:cs typeface="Times New Roman"/>
            </a:endParaRPr>
          </a:p>
          <a:p>
            <a:pPr indent="0" algn="just">
              <a:lnSpc>
                <a:spcPct val="115000"/>
              </a:lnSpc>
              <a:spcAft>
                <a:spcPts val="0"/>
              </a:spcAft>
              <a:buNone/>
            </a:pPr>
            <a:r>
              <a:rPr lang="ru-RU" sz="2400" dirty="0">
                <a:solidFill>
                  <a:srgbClr val="000000"/>
                </a:solidFill>
                <a:latin typeface="Calibri"/>
                <a:ea typeface="Times New Roman"/>
                <a:cs typeface="Times New Roman"/>
              </a:rPr>
              <a:t>Родители могут провести простейший тест, чтобы выявить степень зависимости от компьютера у их ребенка. Они обращаются к ребенку с просьбой, например: «Помоги мне, пожалуйста, сделать подарок для бабушки» или «Помоги мне, пожалуйста, подобрать рассыпанные бусинки». Обращаться к ребенку нужно именно в тот момент, когда он сидит за компьютером и играет.</a:t>
            </a:r>
            <a:endParaRPr lang="ru-RU" sz="2000" dirty="0">
              <a:latin typeface="Calibri"/>
              <a:ea typeface="Calibri"/>
              <a:cs typeface="Times New Roman"/>
            </a:endParaRPr>
          </a:p>
          <a:p>
            <a:pPr indent="0" algn="just">
              <a:lnSpc>
                <a:spcPct val="115000"/>
              </a:lnSpc>
              <a:spcAft>
                <a:spcPts val="0"/>
              </a:spcAft>
              <a:buNone/>
            </a:pPr>
            <a:r>
              <a:rPr lang="ru-RU" sz="2400" b="1" dirty="0">
                <a:solidFill>
                  <a:srgbClr val="000000"/>
                </a:solidFill>
                <a:latin typeface="Calibri"/>
                <a:ea typeface="Times New Roman"/>
                <a:cs typeface="Times New Roman"/>
              </a:rPr>
              <a:t>Способы реагирования ребенка:  </a:t>
            </a:r>
            <a:endParaRPr lang="ru-RU" sz="2000" dirty="0">
              <a:latin typeface="Calibri"/>
              <a:ea typeface="Calibri"/>
              <a:cs typeface="Times New Roman"/>
            </a:endParaRPr>
          </a:p>
          <a:p>
            <a:pPr indent="0" algn="just">
              <a:lnSpc>
                <a:spcPct val="115000"/>
              </a:lnSpc>
              <a:spcAft>
                <a:spcPts val="0"/>
              </a:spcAft>
              <a:buNone/>
            </a:pPr>
            <a:r>
              <a:rPr lang="ru-RU" sz="2400" dirty="0">
                <a:solidFill>
                  <a:srgbClr val="000000"/>
                </a:solidFill>
                <a:latin typeface="Calibri"/>
                <a:ea typeface="Times New Roman"/>
                <a:cs typeface="Times New Roman"/>
              </a:rPr>
              <a:t>А. Ребенок легко откликается на просьбу, помогает, может увлечься этой помощью, переключиться на другое дело, отвлечься, забыть о компьютере - полная свобода от компьютера на момент тестирования.  </a:t>
            </a:r>
            <a:endParaRPr lang="ru-RU" sz="2000" dirty="0">
              <a:latin typeface="Calibri"/>
              <a:ea typeface="Calibri"/>
              <a:cs typeface="Times New Roman"/>
            </a:endParaRPr>
          </a:p>
          <a:p>
            <a:pPr indent="0" algn="just">
              <a:lnSpc>
                <a:spcPct val="115000"/>
              </a:lnSpc>
              <a:spcAft>
                <a:spcPts val="0"/>
              </a:spcAft>
              <a:buNone/>
            </a:pPr>
            <a:r>
              <a:rPr lang="ru-RU" sz="2400" dirty="0">
                <a:solidFill>
                  <a:srgbClr val="000000"/>
                </a:solidFill>
                <a:latin typeface="Calibri"/>
                <a:ea typeface="Times New Roman"/>
                <a:cs typeface="Times New Roman"/>
              </a:rPr>
              <a:t>Б. Ребенок откликается со второго-третьего раза, неохотно выполняет просьбу, демонстрирует недовольство, огрызается - 1-я степень зависимости в пределах первого месяца овладения новой игрушкой и (или) начальный этап 2-й степени зависимости.  </a:t>
            </a:r>
            <a:endParaRPr lang="ru-RU" sz="2000" dirty="0">
              <a:latin typeface="Calibri"/>
              <a:ea typeface="Calibri"/>
              <a:cs typeface="Times New Roman"/>
            </a:endParaRPr>
          </a:p>
          <a:p>
            <a:pPr indent="0" algn="just">
              <a:lnSpc>
                <a:spcPct val="115000"/>
              </a:lnSpc>
              <a:spcAft>
                <a:spcPts val="0"/>
              </a:spcAft>
              <a:buNone/>
            </a:pPr>
            <a:r>
              <a:rPr lang="ru-RU" sz="2400" dirty="0">
                <a:solidFill>
                  <a:srgbClr val="000000"/>
                </a:solidFill>
                <a:latin typeface="Calibri"/>
                <a:ea typeface="Times New Roman"/>
                <a:cs typeface="Times New Roman"/>
              </a:rPr>
              <a:t>В. Ребенок не откликается на просьбу, явно не слышит обращение, игру не прерывает - зависимость 2-3-й </a:t>
            </a:r>
            <a:r>
              <a:rPr lang="ru-RU" sz="2400" dirty="0" smtClean="0">
                <a:solidFill>
                  <a:srgbClr val="000000"/>
                </a:solidFill>
                <a:latin typeface="Calibri"/>
                <a:ea typeface="Times New Roman"/>
                <a:cs typeface="Times New Roman"/>
              </a:rPr>
              <a:t>степени.</a:t>
            </a:r>
            <a:endParaRPr lang="ru-RU" sz="2000" dirty="0" smtClean="0">
              <a:latin typeface="Calibri"/>
              <a:ea typeface="Times New Roman"/>
              <a:cs typeface="Times New Roman"/>
            </a:endParaRPr>
          </a:p>
          <a:p>
            <a:pPr indent="0" algn="just">
              <a:lnSpc>
                <a:spcPct val="115000"/>
              </a:lnSpc>
              <a:spcAft>
                <a:spcPts val="0"/>
              </a:spcAft>
              <a:buNone/>
            </a:pPr>
            <a:r>
              <a:rPr lang="ru-RU" sz="2400" dirty="0" smtClean="0">
                <a:solidFill>
                  <a:srgbClr val="000000"/>
                </a:solidFill>
                <a:latin typeface="Calibri"/>
                <a:ea typeface="Times New Roman"/>
                <a:cs typeface="Times New Roman"/>
              </a:rPr>
              <a:t>В </a:t>
            </a:r>
            <a:r>
              <a:rPr lang="ru-RU" sz="2400" dirty="0">
                <a:solidFill>
                  <a:srgbClr val="000000"/>
                </a:solidFill>
                <a:latin typeface="Calibri"/>
                <a:ea typeface="Times New Roman"/>
                <a:cs typeface="Times New Roman"/>
              </a:rPr>
              <a:t>случае, если ребенок вел себя по схеме Б или В, необходимо через какой-то промежуток времени (на следующий день) обратиться к ребенку с развернутой аргументированной просьбой, например: «Сынок, помоги мне, пожалуйста. Я одна справиться не могу. Мне нужна твоя помощь! Пожалуйста, прерви свое занятие и помоги мне». Если реакция на просьбу будет аналогичной, то можно делать окончательный вывод о наличии у ребенка компьютерной зависимости и необходимости предоставить ему квалифицированную помощь.</a:t>
            </a:r>
            <a:endParaRPr lang="ru-RU" sz="2000" dirty="0">
              <a:latin typeface="Calibri"/>
              <a:ea typeface="Calibri"/>
              <a:cs typeface="Times New Roman"/>
            </a:endParaRPr>
          </a:p>
          <a:p>
            <a:pPr marL="45720" indent="0">
              <a:buNone/>
            </a:pPr>
            <a:endParaRPr lang="ru-RU" dirty="0"/>
          </a:p>
        </p:txBody>
      </p:sp>
    </p:spTree>
    <p:extLst>
      <p:ext uri="{BB962C8B-B14F-4D97-AF65-F5344CB8AC3E}">
        <p14:creationId xmlns:p14="http://schemas.microsoft.com/office/powerpoint/2010/main" val="6058912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3"/>
          </p:nvPr>
        </p:nvSpPr>
        <p:spPr>
          <a:xfrm>
            <a:off x="251520" y="188640"/>
            <a:ext cx="8784976" cy="6480720"/>
          </a:xfrm>
        </p:spPr>
        <p:txBody>
          <a:bodyPr>
            <a:normAutofit fontScale="62500" lnSpcReduction="20000"/>
          </a:bodyPr>
          <a:lstStyle/>
          <a:p>
            <a:pPr indent="0" algn="ctr">
              <a:lnSpc>
                <a:spcPct val="115000"/>
              </a:lnSpc>
              <a:spcAft>
                <a:spcPts val="0"/>
              </a:spcAft>
              <a:buNone/>
            </a:pPr>
            <a:r>
              <a:rPr lang="ru-RU" sz="2400" b="1" dirty="0">
                <a:solidFill>
                  <a:srgbClr val="000000"/>
                </a:solidFill>
                <a:latin typeface="Calibri"/>
                <a:ea typeface="Times New Roman"/>
                <a:cs typeface="Times New Roman"/>
              </a:rPr>
              <a:t>Профилактика компьютерной зависимости</a:t>
            </a:r>
            <a:endParaRPr lang="ru-RU" sz="2000" dirty="0">
              <a:latin typeface="Calibri"/>
              <a:ea typeface="Calibri"/>
              <a:cs typeface="Times New Roman"/>
            </a:endParaRPr>
          </a:p>
          <a:p>
            <a:pPr indent="0" algn="ctr">
              <a:lnSpc>
                <a:spcPct val="115000"/>
              </a:lnSpc>
              <a:spcAft>
                <a:spcPts val="0"/>
              </a:spcAft>
              <a:buNone/>
            </a:pPr>
            <a:endParaRPr lang="ru-RU" sz="2000" dirty="0">
              <a:latin typeface="Calibri"/>
              <a:ea typeface="Calibri"/>
              <a:cs typeface="Times New Roman"/>
            </a:endParaRPr>
          </a:p>
          <a:p>
            <a:pPr indent="0">
              <a:lnSpc>
                <a:spcPct val="115000"/>
              </a:lnSpc>
              <a:spcAft>
                <a:spcPts val="0"/>
              </a:spcAft>
              <a:buNone/>
            </a:pPr>
            <a:r>
              <a:rPr lang="ru-RU" sz="2400" dirty="0">
                <a:solidFill>
                  <a:srgbClr val="000000"/>
                </a:solidFill>
                <a:latin typeface="Calibri"/>
                <a:ea typeface="Times New Roman"/>
                <a:cs typeface="Times New Roman"/>
              </a:rPr>
              <a:t>Для профилактики компьютерной зависимости родителям можно рекомендовать выполнять следующие правила.</a:t>
            </a:r>
            <a:endParaRPr lang="ru-RU" sz="2000" dirty="0">
              <a:latin typeface="Calibri"/>
              <a:ea typeface="Calibri"/>
              <a:cs typeface="Times New Roman"/>
            </a:endParaRPr>
          </a:p>
          <a:p>
            <a:pPr marL="342900" lvl="0" indent="-342900">
              <a:lnSpc>
                <a:spcPct val="115000"/>
              </a:lnSpc>
              <a:spcAft>
                <a:spcPts val="0"/>
              </a:spcAft>
              <a:buSzPts val="1000"/>
              <a:buFont typeface="Symbol"/>
              <a:buChar char=""/>
              <a:tabLst>
                <a:tab pos="457200" algn="l"/>
              </a:tabLst>
            </a:pPr>
            <a:r>
              <a:rPr lang="ru-RU" sz="2400" dirty="0">
                <a:solidFill>
                  <a:srgbClr val="000000"/>
                </a:solidFill>
                <a:latin typeface="Calibri"/>
                <a:ea typeface="Times New Roman"/>
                <a:cs typeface="Times New Roman"/>
              </a:rPr>
              <a:t>Введите четкий режим. «Общение» с компьютером – не более 20 мин. в день. Старайтесь не поддаваться на слезы, капризы и жалобы ребенка. Реагируйте спокойно, терпеливо объясняйте, детей помладше отвлекайте другими занятиями.</a:t>
            </a:r>
            <a:endParaRPr lang="ru-RU" sz="2000" dirty="0">
              <a:latin typeface="Calibri"/>
              <a:ea typeface="Calibri"/>
              <a:cs typeface="Times New Roman"/>
            </a:endParaRPr>
          </a:p>
          <a:p>
            <a:pPr marL="342900" lvl="0" indent="-342900">
              <a:lnSpc>
                <a:spcPct val="115000"/>
              </a:lnSpc>
              <a:spcAft>
                <a:spcPts val="0"/>
              </a:spcAft>
              <a:buSzPts val="1000"/>
              <a:buFont typeface="Symbol"/>
              <a:buChar char=""/>
              <a:tabLst>
                <a:tab pos="457200" algn="l"/>
              </a:tabLst>
            </a:pPr>
            <a:r>
              <a:rPr lang="ru-RU" sz="2400" dirty="0">
                <a:solidFill>
                  <a:srgbClr val="000000"/>
                </a:solidFill>
                <a:latin typeface="Calibri"/>
                <a:ea typeface="Times New Roman"/>
                <a:cs typeface="Times New Roman"/>
              </a:rPr>
              <a:t>Поощряйте и хвалите детей. Именно в этом скрыт один из волшебных ключей, открывающих дверь во внутренний мир наших детей. Не скупитесь хвалить ребенка за вымытую тарелку, умение одеваться или дружную, спокойную игру с другими детьми. В компьютерные программы для детей заложено очень много поощрений, которые дети не слышат от большинства родителей. Компьютер не устает хвалить малыша, подчеркивает его способности, ум, ловкость, необыкновенность, позитивно реагирует даже на проигрыш и ошибки, в то время как взрослые часто относятся к промахам ребенка противоположным образом - раздражаются, срываются на крик. Относитесь ровно, индифферентно к успехам в компьютерной игре, ведь поощрение и так уже заложено программой.</a:t>
            </a:r>
            <a:endParaRPr lang="ru-RU" sz="2000" dirty="0">
              <a:latin typeface="Calibri"/>
              <a:ea typeface="Calibri"/>
              <a:cs typeface="Times New Roman"/>
            </a:endParaRPr>
          </a:p>
          <a:p>
            <a:pPr marL="342900" lvl="0" indent="-342900">
              <a:lnSpc>
                <a:spcPct val="115000"/>
              </a:lnSpc>
              <a:spcAft>
                <a:spcPts val="0"/>
              </a:spcAft>
              <a:buSzPts val="1000"/>
              <a:buFont typeface="Symbol"/>
              <a:buChar char=""/>
              <a:tabLst>
                <a:tab pos="457200" algn="l"/>
              </a:tabLst>
            </a:pPr>
            <a:r>
              <a:rPr lang="ru-RU" sz="2400" dirty="0">
                <a:solidFill>
                  <a:srgbClr val="000000"/>
                </a:solidFill>
                <a:latin typeface="Calibri"/>
                <a:ea typeface="Times New Roman"/>
                <a:cs typeface="Times New Roman"/>
              </a:rPr>
              <a:t>Родители - образец для подражания. Не нарушайте правила, которые устанавливаете для ребенка (с учетом своих норм, естественно). </a:t>
            </a:r>
            <a:endParaRPr lang="ru-RU" sz="2000" dirty="0">
              <a:latin typeface="Calibri"/>
              <a:ea typeface="Calibri"/>
              <a:cs typeface="Times New Roman"/>
            </a:endParaRPr>
          </a:p>
          <a:p>
            <a:pPr marL="342900" lvl="0" indent="-342900">
              <a:lnSpc>
                <a:spcPct val="115000"/>
              </a:lnSpc>
              <a:spcAft>
                <a:spcPts val="0"/>
              </a:spcAft>
              <a:buSzPts val="1000"/>
              <a:buFont typeface="Symbol"/>
              <a:buChar char=""/>
              <a:tabLst>
                <a:tab pos="457200" algn="l"/>
              </a:tabLst>
            </a:pPr>
            <a:r>
              <a:rPr lang="ru-RU" sz="2400" dirty="0">
                <a:solidFill>
                  <a:srgbClr val="000000"/>
                </a:solidFill>
                <a:latin typeface="Calibri"/>
                <a:ea typeface="Times New Roman"/>
                <a:cs typeface="Times New Roman"/>
              </a:rPr>
              <a:t>Контролируйте занятость ребенка (кружки, широкие интересы). Приобщайте к домашним обязанностям. Культивируйте семейное чтение. Играйте в настольные и другие игры, приобщайте к играм своего детства.</a:t>
            </a:r>
            <a:endParaRPr lang="ru-RU" sz="2000" dirty="0">
              <a:latin typeface="Calibri"/>
              <a:ea typeface="Calibri"/>
              <a:cs typeface="Times New Roman"/>
            </a:endParaRPr>
          </a:p>
          <a:p>
            <a:pPr marL="342900" lvl="0" indent="-342900" algn="just">
              <a:lnSpc>
                <a:spcPct val="115000"/>
              </a:lnSpc>
              <a:spcAft>
                <a:spcPts val="0"/>
              </a:spcAft>
              <a:buSzPts val="1000"/>
              <a:buFont typeface="Symbol"/>
              <a:buChar char=""/>
              <a:tabLst>
                <a:tab pos="457200" algn="l"/>
              </a:tabLst>
            </a:pPr>
            <a:r>
              <a:rPr lang="ru-RU" sz="2400" dirty="0">
                <a:solidFill>
                  <a:srgbClr val="000000"/>
                </a:solidFill>
                <a:latin typeface="Calibri"/>
                <a:ea typeface="Times New Roman"/>
                <a:cs typeface="Times New Roman"/>
              </a:rPr>
              <a:t>Используйте технические способы защиты компьютера: функции родительского контроля в операционной системы, антивирус и спам – фильтр.</a:t>
            </a:r>
            <a:endParaRPr lang="ru-RU" sz="2000" dirty="0">
              <a:latin typeface="Calibri"/>
              <a:ea typeface="Calibri"/>
              <a:cs typeface="Times New Roman"/>
            </a:endParaRPr>
          </a:p>
          <a:p>
            <a:pPr marL="342900" lvl="0" indent="-342900" algn="just">
              <a:lnSpc>
                <a:spcPct val="115000"/>
              </a:lnSpc>
              <a:spcAft>
                <a:spcPts val="0"/>
              </a:spcAft>
              <a:buSzPts val="1000"/>
              <a:buFont typeface="Symbol"/>
              <a:buChar char=""/>
              <a:tabLst>
                <a:tab pos="457200" algn="l"/>
              </a:tabLst>
            </a:pPr>
            <a:r>
              <a:rPr lang="ru-RU" sz="2400" dirty="0">
                <a:solidFill>
                  <a:srgbClr val="000000"/>
                </a:solidFill>
                <a:latin typeface="Calibri"/>
                <a:ea typeface="Times New Roman"/>
                <a:cs typeface="Times New Roman"/>
              </a:rPr>
              <a:t>Следует проводить обсуждение игр вместе с ребенком, выбирать развивающие игры.</a:t>
            </a:r>
            <a:endParaRPr lang="ru-RU" sz="2000" dirty="0">
              <a:latin typeface="Calibri"/>
              <a:ea typeface="Calibri"/>
              <a:cs typeface="Times New Roman"/>
            </a:endParaRPr>
          </a:p>
          <a:p>
            <a:pPr marL="342900" lvl="0" indent="-342900">
              <a:lnSpc>
                <a:spcPct val="115000"/>
              </a:lnSpc>
              <a:spcAft>
                <a:spcPts val="450"/>
              </a:spcAft>
              <a:buSzPts val="1000"/>
              <a:buFont typeface="Symbol"/>
              <a:buChar char=""/>
              <a:tabLst>
                <a:tab pos="457200" algn="l"/>
              </a:tabLst>
            </a:pPr>
            <a:r>
              <a:rPr lang="ru-RU" sz="2400" dirty="0" smtClean="0">
                <a:solidFill>
                  <a:srgbClr val="000000"/>
                </a:solidFill>
                <a:latin typeface="Calibri"/>
                <a:ea typeface="Times New Roman"/>
                <a:cs typeface="Times New Roman"/>
              </a:rPr>
              <a:t>Категорически запрещается играть в компьютерные игры перед сном.</a:t>
            </a:r>
            <a:r>
              <a:rPr lang="ru-RU" sz="2000" dirty="0">
                <a:solidFill>
                  <a:srgbClr val="444444"/>
                </a:solidFill>
                <a:latin typeface="Calibri"/>
                <a:ea typeface="Times New Roman"/>
                <a:cs typeface="Arial"/>
              </a:rPr>
              <a:t> </a:t>
            </a:r>
            <a:endParaRPr lang="ru-RU" sz="2000" dirty="0" smtClean="0">
              <a:solidFill>
                <a:srgbClr val="444444"/>
              </a:solidFill>
              <a:latin typeface="Calibri"/>
              <a:ea typeface="Times New Roman"/>
              <a:cs typeface="Arial"/>
            </a:endParaRPr>
          </a:p>
          <a:p>
            <a:pPr marL="342900" lvl="0" indent="-342900">
              <a:lnSpc>
                <a:spcPct val="115000"/>
              </a:lnSpc>
              <a:spcAft>
                <a:spcPts val="450"/>
              </a:spcAft>
              <a:buSzPts val="1000"/>
              <a:buFont typeface="Symbol"/>
              <a:buChar char=""/>
              <a:tabLst>
                <a:tab pos="457200" algn="l"/>
              </a:tabLst>
            </a:pPr>
            <a:r>
              <a:rPr lang="ru-RU" sz="2000" dirty="0" smtClean="0">
                <a:solidFill>
                  <a:srgbClr val="444444"/>
                </a:solidFill>
                <a:latin typeface="Calibri"/>
                <a:ea typeface="Times New Roman"/>
                <a:cs typeface="Arial"/>
              </a:rPr>
              <a:t>Профилактика </a:t>
            </a:r>
            <a:r>
              <a:rPr lang="ru-RU" sz="2000" dirty="0">
                <a:solidFill>
                  <a:srgbClr val="444444"/>
                </a:solidFill>
                <a:latin typeface="Calibri"/>
                <a:ea typeface="Times New Roman"/>
                <a:cs typeface="Arial"/>
              </a:rPr>
              <a:t>зависимости бесполезна без положительного примера родителей. Поэтому и вам не стоит засиживаться за ноутбуком, пусть мамин или папин образ жизни подвигнет детей на большую активность.</a:t>
            </a:r>
            <a:endParaRPr lang="ru-RU" sz="1800" dirty="0">
              <a:solidFill>
                <a:srgbClr val="444444"/>
              </a:solidFill>
              <a:latin typeface="Calibri"/>
              <a:ea typeface="Calibri"/>
              <a:cs typeface="Times New Roman"/>
            </a:endParaRPr>
          </a:p>
          <a:p>
            <a:pPr marL="342900" lvl="0" indent="-342900" algn="just">
              <a:lnSpc>
                <a:spcPct val="115000"/>
              </a:lnSpc>
              <a:spcAft>
                <a:spcPts val="0"/>
              </a:spcAft>
              <a:buSzPts val="1000"/>
              <a:buFont typeface="Symbol"/>
              <a:buChar char=""/>
              <a:tabLst>
                <a:tab pos="457200" algn="l"/>
              </a:tabLst>
            </a:pPr>
            <a:endParaRPr lang="ru-RU" sz="2000" dirty="0">
              <a:effectLst/>
              <a:latin typeface="Calibri"/>
              <a:ea typeface="Calibri"/>
              <a:cs typeface="Times New Roman"/>
            </a:endParaRPr>
          </a:p>
        </p:txBody>
      </p:sp>
    </p:spTree>
    <p:extLst>
      <p:ext uri="{BB962C8B-B14F-4D97-AF65-F5344CB8AC3E}">
        <p14:creationId xmlns:p14="http://schemas.microsoft.com/office/powerpoint/2010/main" val="24786339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3"/>
          </p:nvPr>
        </p:nvSpPr>
        <p:spPr>
          <a:xfrm>
            <a:off x="179512" y="188640"/>
            <a:ext cx="8784976" cy="6408712"/>
          </a:xfrm>
        </p:spPr>
        <p:txBody>
          <a:bodyPr>
            <a:normAutofit fontScale="70000" lnSpcReduction="20000"/>
          </a:bodyPr>
          <a:lstStyle/>
          <a:p>
            <a:pPr marL="45720" indent="0" algn="ctr">
              <a:spcAft>
                <a:spcPts val="0"/>
              </a:spcAft>
              <a:buNone/>
            </a:pPr>
            <a:r>
              <a:rPr lang="ru-RU" sz="2400" b="1" dirty="0">
                <a:solidFill>
                  <a:srgbClr val="333333"/>
                </a:solidFill>
                <a:latin typeface="Calibri"/>
                <a:ea typeface="Times New Roman"/>
                <a:cs typeface="Arial"/>
              </a:rPr>
              <a:t>Как помочь ребенку, у которого уже сформировалась</a:t>
            </a:r>
            <a:r>
              <a:rPr lang="ru-RU" sz="2400" dirty="0">
                <a:solidFill>
                  <a:srgbClr val="333333"/>
                </a:solidFill>
                <a:latin typeface="Calibri"/>
                <a:ea typeface="Times New Roman"/>
                <a:cs typeface="Arial"/>
              </a:rPr>
              <a:t> </a:t>
            </a:r>
            <a:r>
              <a:rPr lang="ru-RU" sz="2400" b="1" dirty="0">
                <a:solidFill>
                  <a:srgbClr val="333333"/>
                </a:solidFill>
                <a:latin typeface="Calibri"/>
                <a:ea typeface="Times New Roman"/>
                <a:cs typeface="Arial"/>
              </a:rPr>
              <a:t>компьютерная зависимость</a:t>
            </a:r>
            <a:r>
              <a:rPr lang="ru-RU" sz="2400" b="1" dirty="0" smtClean="0">
                <a:solidFill>
                  <a:srgbClr val="333333"/>
                </a:solidFill>
                <a:latin typeface="Calibri"/>
                <a:ea typeface="Times New Roman"/>
                <a:cs typeface="Arial"/>
              </a:rPr>
              <a:t>?</a:t>
            </a:r>
          </a:p>
          <a:p>
            <a:pPr marL="45720" indent="0" algn="ctr">
              <a:spcAft>
                <a:spcPts val="0"/>
              </a:spcAft>
              <a:buNone/>
            </a:pPr>
            <a:endParaRPr lang="ru-RU" sz="2400" dirty="0">
              <a:latin typeface="Times New Roman"/>
              <a:ea typeface="Times New Roman"/>
            </a:endParaRPr>
          </a:p>
          <a:p>
            <a:pPr marL="45720" indent="0">
              <a:buNone/>
            </a:pPr>
            <a:r>
              <a:rPr lang="ru-RU" sz="2400" dirty="0">
                <a:solidFill>
                  <a:srgbClr val="333333"/>
                </a:solidFill>
                <a:latin typeface="Calibri"/>
                <a:ea typeface="Times New Roman"/>
                <a:cs typeface="Arial"/>
              </a:rPr>
              <a:t>• Не стесняйтесь обратиться к психологу или психотерапевту. Во-первых, специалист подтвердит или опровергнет ваши подозрения, во-вторых, он со стороны увидит ситуацию, выяснит причину зависимости и назначит лечение.                                                                                                                                       • Родителям необходимо представлять, сколько времени проводит ребенок у </a:t>
            </a:r>
            <a:r>
              <a:rPr lang="ru-RU" sz="2400" b="1" dirty="0">
                <a:solidFill>
                  <a:srgbClr val="333333"/>
                </a:solidFill>
                <a:latin typeface="Calibri"/>
                <a:ea typeface="Times New Roman"/>
                <a:cs typeface="Arial"/>
              </a:rPr>
              <a:t>компьютера</a:t>
            </a:r>
            <a:r>
              <a:rPr lang="ru-RU" sz="2400" dirty="0">
                <a:solidFill>
                  <a:srgbClr val="333333"/>
                </a:solidFill>
                <a:latin typeface="Calibri"/>
                <a:ea typeface="Times New Roman"/>
                <a:cs typeface="Arial"/>
              </a:rPr>
              <a:t>, чем он пренебрегает, каково его физическое и эмоциональное состояние. Как только становится ясным, что существует чрезмерное увлечение </a:t>
            </a:r>
            <a:r>
              <a:rPr lang="ru-RU" sz="2400" b="1" dirty="0">
                <a:solidFill>
                  <a:srgbClr val="333333"/>
                </a:solidFill>
                <a:latin typeface="Calibri"/>
                <a:ea typeface="Times New Roman"/>
                <a:cs typeface="Arial"/>
              </a:rPr>
              <a:t>компьютером</a:t>
            </a:r>
            <a:r>
              <a:rPr lang="ru-RU" sz="2400" dirty="0">
                <a:solidFill>
                  <a:srgbClr val="333333"/>
                </a:solidFill>
                <a:latin typeface="Calibri"/>
                <a:ea typeface="Times New Roman"/>
                <a:cs typeface="Arial"/>
              </a:rPr>
              <a:t>, то родителям и ребенку необходимо совместно обсудить границы. Советы психолога по избавлению от компьютерной зависимости                              </a:t>
            </a:r>
            <a:endParaRPr lang="ru-RU" sz="2400" dirty="0" smtClean="0">
              <a:solidFill>
                <a:srgbClr val="333333"/>
              </a:solidFill>
              <a:latin typeface="Calibri"/>
              <a:ea typeface="Times New Roman"/>
              <a:cs typeface="Arial"/>
            </a:endParaRPr>
          </a:p>
          <a:p>
            <a:pPr marL="45720" indent="0">
              <a:buNone/>
            </a:pPr>
            <a:r>
              <a:rPr lang="ru-RU" sz="2400" dirty="0" smtClean="0">
                <a:solidFill>
                  <a:srgbClr val="252324"/>
                </a:solidFill>
                <a:latin typeface="Calibri"/>
                <a:ea typeface="Times New Roman"/>
              </a:rPr>
              <a:t> </a:t>
            </a:r>
            <a:r>
              <a:rPr lang="ru-RU" sz="2400" dirty="0">
                <a:solidFill>
                  <a:srgbClr val="333333"/>
                </a:solidFill>
                <a:latin typeface="Calibri"/>
                <a:ea typeface="Times New Roman"/>
                <a:cs typeface="Arial"/>
              </a:rPr>
              <a:t>• Прежде всего, необходимо понять, что стало причиной появления этой вредной привычки. Среди ее источников – неуверенность в себе, сложные взаимоотношения с домочадцами, неумение выстроить отношения с одноклассниками. Родителям в подобных ситуациях необходимо поддержать подростка и помочь разобраться с неприятностями.                                                                                                                          • Первый шаг – признать всей семьей существование зависимости и выработать меры по борьбе с ней. Сразу предупреждаем, что лечение </a:t>
            </a:r>
            <a:r>
              <a:rPr lang="ru-RU" sz="2400" dirty="0" err="1">
                <a:solidFill>
                  <a:srgbClr val="333333"/>
                </a:solidFill>
                <a:latin typeface="Calibri"/>
                <a:ea typeface="Times New Roman"/>
                <a:cs typeface="Arial"/>
              </a:rPr>
              <a:t>сетеголизма</a:t>
            </a:r>
            <a:r>
              <a:rPr lang="ru-RU" sz="2400" dirty="0">
                <a:solidFill>
                  <a:srgbClr val="333333"/>
                </a:solidFill>
                <a:latin typeface="Calibri"/>
                <a:ea typeface="Times New Roman"/>
                <a:cs typeface="Arial"/>
              </a:rPr>
              <a:t> и </a:t>
            </a:r>
            <a:r>
              <a:rPr lang="ru-RU" sz="2400" dirty="0" err="1">
                <a:solidFill>
                  <a:srgbClr val="333333"/>
                </a:solidFill>
                <a:latin typeface="Calibri"/>
                <a:ea typeface="Times New Roman"/>
                <a:cs typeface="Arial"/>
              </a:rPr>
              <a:t>кибераддикции</a:t>
            </a:r>
            <a:r>
              <a:rPr lang="ru-RU" sz="2400" dirty="0">
                <a:solidFill>
                  <a:srgbClr val="333333"/>
                </a:solidFill>
                <a:latin typeface="Calibri"/>
                <a:ea typeface="Times New Roman"/>
                <a:cs typeface="Arial"/>
              </a:rPr>
              <a:t> – долгий и очень кропотливый труд.     • Не следует критиковать, ругать, а тем более физически наказывать детей. Подобные действия только усугубят проблему и отдалят подростка от родителей, вынудив его еще больше замкнуться во внутреннем мире.                                                                                                                                                                   • Сблизиться с детьми поможет неподдельный интерес к их увлечению. Это повысит доверие к взрослым, а значит, подростки с большей охотой станут делиться своими эмоциями и с большей вероятностью будут следовать родительским советам.                                                                                              • Пустоту, которая появится после отказа от игр, нужно заполнить другим увлечением. Это могут быть спортивные или творческие занятия, чтение книг, клуб по интересам.</a:t>
            </a:r>
            <a:endParaRPr lang="ru-RU" sz="2400" dirty="0">
              <a:latin typeface="Times New Roman"/>
              <a:ea typeface="Times New Roman"/>
            </a:endParaRPr>
          </a:p>
          <a:p>
            <a:pPr marL="45720" indent="0">
              <a:spcAft>
                <a:spcPts val="0"/>
              </a:spcAft>
              <a:buNone/>
            </a:pPr>
            <a:r>
              <a:rPr lang="ru-RU" sz="2400" b="1" dirty="0">
                <a:solidFill>
                  <a:srgbClr val="333333"/>
                </a:solidFill>
                <a:latin typeface="Calibri"/>
                <a:ea typeface="Times New Roman"/>
                <a:cs typeface="Arial"/>
              </a:rPr>
              <a:t>Компьютер</a:t>
            </a:r>
            <a:r>
              <a:rPr lang="ru-RU" sz="2400" dirty="0">
                <a:solidFill>
                  <a:srgbClr val="333333"/>
                </a:solidFill>
                <a:latin typeface="Calibri"/>
                <a:ea typeface="Times New Roman"/>
                <a:cs typeface="Arial"/>
              </a:rPr>
              <a:t> может стать помощником, учебным пособием для ребенка. Он разовьет его творческие способности, откроет перед ним огромный, интересный мир. Но при одном условии – если родители освоят </a:t>
            </a:r>
            <a:r>
              <a:rPr lang="ru-RU" sz="2400" b="1" dirty="0">
                <a:solidFill>
                  <a:srgbClr val="333333"/>
                </a:solidFill>
                <a:latin typeface="Calibri"/>
                <a:ea typeface="Times New Roman"/>
                <a:cs typeface="Arial"/>
              </a:rPr>
              <a:t>компьютер вместе с ребенком</a:t>
            </a:r>
            <a:r>
              <a:rPr lang="ru-RU" sz="2400" dirty="0">
                <a:solidFill>
                  <a:srgbClr val="333333"/>
                </a:solidFill>
                <a:latin typeface="Calibri"/>
                <a:ea typeface="Times New Roman"/>
                <a:cs typeface="Arial"/>
              </a:rPr>
              <a:t>.</a:t>
            </a:r>
            <a:endParaRPr lang="ru-RU" sz="2400" dirty="0">
              <a:effectLst/>
              <a:latin typeface="Times New Roman"/>
              <a:ea typeface="Times New Roman"/>
            </a:endParaRPr>
          </a:p>
        </p:txBody>
      </p:sp>
    </p:spTree>
    <p:extLst>
      <p:ext uri="{BB962C8B-B14F-4D97-AF65-F5344CB8AC3E}">
        <p14:creationId xmlns:p14="http://schemas.microsoft.com/office/powerpoint/2010/main" val="11815759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3"/>
          </p:nvPr>
        </p:nvSpPr>
        <p:spPr>
          <a:xfrm>
            <a:off x="179512" y="188640"/>
            <a:ext cx="8784976" cy="6480720"/>
          </a:xfrm>
        </p:spPr>
        <p:txBody>
          <a:bodyPr>
            <a:normAutofit fontScale="92500"/>
          </a:bodyPr>
          <a:lstStyle/>
          <a:p>
            <a:pPr marL="45720" indent="0">
              <a:lnSpc>
                <a:spcPct val="115000"/>
              </a:lnSpc>
              <a:spcAft>
                <a:spcPts val="1000"/>
              </a:spcAft>
              <a:buNone/>
            </a:pPr>
            <a:r>
              <a:rPr lang="ru-RU" sz="2400" dirty="0">
                <a:solidFill>
                  <a:srgbClr val="252324"/>
                </a:solidFill>
                <a:latin typeface="Calibri"/>
                <a:ea typeface="Calibri"/>
                <a:cs typeface="Times New Roman"/>
              </a:rPr>
              <a:t>Сказанное выше отнюдь не означает призыва исключить компьютер из жизни и воспитания детей. Но в раннем и дошкольном возрасте, когда внутренняя жизнь ребенка только складывается, экран несет в себе серьезную опасность. Компьютерные игры можно вводить только после того, как ребенок освоил традиционные виды детской деятельности — рисование, конструирование, восприятие и сочинение сказок. И главное — когда он научился самостоятельно играть в обычные детские игры (принимать роли взрослых, придумывать воображаемые ситуации, строить сюжет игры и пр.) и научился отличать игру от реальности. Предоставлять свободный доступ к информационной технике можно за пределами дошкольного возраста (после 6-7 лет), когда дети уже готовы к ее использованию по назначению, когда экран будет для них именно средством получения нужной информации, а не властным хозяином над их душами и не их главным воспитателем</a:t>
            </a:r>
            <a:r>
              <a:rPr lang="ru-RU" sz="2400" dirty="0" smtClean="0">
                <a:solidFill>
                  <a:srgbClr val="252324"/>
                </a:solidFill>
                <a:latin typeface="Calibri"/>
                <a:ea typeface="Calibri"/>
                <a:cs typeface="Times New Roman"/>
              </a:rPr>
              <a:t>.</a:t>
            </a:r>
            <a:endParaRPr lang="ru-RU" sz="2000" dirty="0">
              <a:latin typeface="Calibri"/>
              <a:ea typeface="Calibri"/>
              <a:cs typeface="Times New Roman"/>
            </a:endParaRPr>
          </a:p>
        </p:txBody>
      </p:sp>
    </p:spTree>
    <p:extLst>
      <p:ext uri="{BB962C8B-B14F-4D97-AF65-F5344CB8AC3E}">
        <p14:creationId xmlns:p14="http://schemas.microsoft.com/office/powerpoint/2010/main" val="8414201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3"/>
          </p:nvPr>
        </p:nvSpPr>
        <p:spPr/>
        <p:txBody>
          <a:bodyPr/>
          <a:lstStyle/>
          <a:p>
            <a:endParaRPr lang="ru-RU"/>
          </a:p>
        </p:txBody>
      </p:sp>
      <p:pic>
        <p:nvPicPr>
          <p:cNvPr id="9218" name="Picture 2" descr="C:\Users\Детский сад №92_13\Desktop\МОИ ДОКУМЕНТЫ\РАБОТА С РОДИТЕЛЯМИ\компьют зависимость\img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068" y="209811"/>
            <a:ext cx="8771526" cy="6464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3364778"/>
      </p:ext>
    </p:extLst>
  </p:cSld>
  <p:clrMapOvr>
    <a:masterClrMapping/>
  </p:clrMapOvr>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11</TotalTime>
  <Words>527</Words>
  <Application>Microsoft Office PowerPoint</Application>
  <PresentationFormat>Экран (4:3)</PresentationFormat>
  <Paragraphs>42</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Воздушный 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Детский сад №92_13</dc:creator>
  <cp:lastModifiedBy>Детский сад №92_13</cp:lastModifiedBy>
  <cp:revision>3</cp:revision>
  <dcterms:created xsi:type="dcterms:W3CDTF">2016-10-09T13:29:43Z</dcterms:created>
  <dcterms:modified xsi:type="dcterms:W3CDTF">2016-10-09T13:51:51Z</dcterms:modified>
</cp:coreProperties>
</file>